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slideLayout" Target="../slideLayouts/slideLayout6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Unlocking insights from 3,900 purchase records to drive data-driven retail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390"/>
            <a:ext cx="81985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230279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2950488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to convert high-frequency buyers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230279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295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440906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accelerate movement into Loyal segment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1808798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043232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230279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2950488"/>
            <a:ext cx="2900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440906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promotional sales boosts with margin control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5412343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6132552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622971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and best-selling items in campaigns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990862"/>
            <a:ext cx="6407944" cy="2592348"/>
          </a:xfrm>
          <a:prstGeom prst="roundRect">
            <a:avLst>
              <a:gd name="adj" fmla="val 36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522529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B88E23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5412343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6132552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622971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(26-45) and express 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180273"/>
            <a:ext cx="2271236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230266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2248257"/>
            <a:ext cx="17268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697242"/>
            <a:ext cx="9866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Analyze Shopping Behavior?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746183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28224" y="3980617"/>
            <a:ext cx="3074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E-commerce Growth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28224" y="447103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Digital retail generates vast transaction data volumes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746183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5451396" y="3980617"/>
            <a:ext cx="3217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Intelligence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51396" y="447103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 preferences, spending habits, purchasing patterns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3746183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3980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Impact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874568" y="4471035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Optimize marketing, retention, pricing, and revenue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3790" y="568642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End-to-end analytics workflow: Python → SQL → Power BI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32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3895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170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Purchase Records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235893" y="213895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6" name="Text 4"/>
          <p:cNvSpPr/>
          <p:nvPr/>
        </p:nvSpPr>
        <p:spPr>
          <a:xfrm>
            <a:off x="5897523" y="3170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677995" y="2138958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8" name="Text 6"/>
          <p:cNvSpPr/>
          <p:nvPr/>
        </p:nvSpPr>
        <p:spPr>
          <a:xfrm>
            <a:off x="10339626" y="3170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3661172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Review Rating only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4364236"/>
            <a:ext cx="32854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Features Captured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93790" y="5058728"/>
            <a:ext cx="13042821" cy="1451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demographics: age, gender, location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Purchase details: category, amount, season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Shopping behavior: discounts, reviews, frequency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Shipping preferences and subscription status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655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Quality: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No duplicates, well-distributed variables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9963" y="980242"/>
            <a:ext cx="7179469" cy="58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with Python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59963" y="1804749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59963" y="2102168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659963" y="2242066"/>
            <a:ext cx="339423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59963" y="2630805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with pandas, analyzed structure and statistics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59963" y="3205043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59963" y="3502462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659963" y="3642360"/>
            <a:ext cx="2752130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59963" y="4031099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ratings using category-level medians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59963" y="4605337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59963" y="4902756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659963" y="5042654"/>
            <a:ext cx="235731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Standardization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59963" y="5431393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Converted columns to snake_case for consistency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59963" y="6005632"/>
            <a:ext cx="188476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59963" y="6303050"/>
            <a:ext cx="7824073" cy="2286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8" name="Text 15"/>
          <p:cNvSpPr/>
          <p:nvPr/>
        </p:nvSpPr>
        <p:spPr>
          <a:xfrm>
            <a:off x="659963" y="6442948"/>
            <a:ext cx="245673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59963" y="6831687"/>
            <a:ext cx="7824073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 metrics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30329" y="678061"/>
            <a:ext cx="1604724" cy="396597"/>
          </a:xfrm>
          <a:prstGeom prst="roundRect">
            <a:avLst>
              <a:gd name="adj" fmla="val 17678"/>
            </a:avLst>
          </a:prstGeom>
          <a:noFill/>
          <a:ln w="7620">
            <a:solidFill>
              <a:srgbClr val="B88E23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3084" y="792837"/>
            <a:ext cx="166926" cy="1669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13473" y="748189"/>
            <a:ext cx="1088827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ANALYSIS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30329" y="1151334"/>
            <a:ext cx="6289715" cy="651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Business Questions</a:t>
            </a:r>
            <a:endParaRPr lang="en-US" sz="4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29" y="2091214"/>
            <a:ext cx="1097161" cy="10971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67401" y="2091214"/>
            <a:ext cx="1775341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2067401" y="2858333"/>
            <a:ext cx="1775341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spending patterns across demographics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653" y="2091214"/>
            <a:ext cx="1097280" cy="10972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19844" y="2091214"/>
            <a:ext cx="1775341" cy="1303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High-Spending Discount Users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5419844" y="3510320"/>
            <a:ext cx="1775341" cy="1602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Identify customers using discounts but spending above average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096" y="2091214"/>
            <a:ext cx="1097280" cy="10972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772287" y="2091214"/>
            <a:ext cx="1775341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8772287" y="2858333"/>
            <a:ext cx="1775341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Find products with highest average review ratings</a:t>
            </a:r>
            <a:endParaRPr lang="en-US" sz="16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7539" y="2091214"/>
            <a:ext cx="1097280" cy="109728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2124730" y="2091214"/>
            <a:ext cx="1775341" cy="977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Type Analysis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2124730" y="3184327"/>
            <a:ext cx="1775341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Compare standard vs. express purchase amounts</a:t>
            </a:r>
            <a:endParaRPr lang="en-US" sz="16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329" y="5496758"/>
            <a:ext cx="1097161" cy="1097161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067401" y="5496758"/>
            <a:ext cx="1775341" cy="651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 Behavior</a:t>
            </a:r>
            <a:endParaRPr lang="en-US" sz="2050" dirty="0"/>
          </a:p>
        </p:txBody>
      </p:sp>
      <p:sp>
        <p:nvSpPr>
          <p:cNvPr id="20" name="Text 12"/>
          <p:cNvSpPr/>
          <p:nvPr/>
        </p:nvSpPr>
        <p:spPr>
          <a:xfrm>
            <a:off x="2067401" y="6263878"/>
            <a:ext cx="1775341" cy="12820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spend differences by subscription status</a:t>
            </a:r>
            <a:endParaRPr lang="en-US" sz="1600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653" y="5496758"/>
            <a:ext cx="1097280" cy="1097280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5419844" y="5496758"/>
            <a:ext cx="1775341" cy="9779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2050" dirty="0"/>
          </a:p>
        </p:txBody>
      </p:sp>
      <p:sp>
        <p:nvSpPr>
          <p:cNvPr id="23" name="Text 14"/>
          <p:cNvSpPr/>
          <p:nvPr/>
        </p:nvSpPr>
        <p:spPr>
          <a:xfrm>
            <a:off x="5419844" y="6589871"/>
            <a:ext cx="1775341" cy="961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Classify as New, Returning, or Loyal buyers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73605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Impact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77666"/>
            <a:ext cx="420516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213140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5 products with highest percentage of discounted purchases reveal pricing sensitivity and promotional effectiveness.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919901"/>
            <a:ext cx="4205168" cy="2052518"/>
          </a:xfrm>
          <a:prstGeom prst="roundRect">
            <a:avLst>
              <a:gd name="adj" fmla="val 4642"/>
            </a:avLst>
          </a:prstGeom>
          <a:solidFill>
            <a:srgbClr val="F3E4B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5263991"/>
            <a:ext cx="283488" cy="22681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30906" y="5203388"/>
            <a:ext cx="324123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Finding: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Certain product categories rely heavily on discounts to drive sales volume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273373" y="513874"/>
            <a:ext cx="5909905" cy="54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 Insights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373" y="1331476"/>
            <a:ext cx="4027765" cy="7004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48395" y="2167057"/>
            <a:ext cx="218896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 Customers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448395" y="2521744"/>
            <a:ext cx="3677722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First-time buyers entering the funnel</a:t>
            </a:r>
            <a:endParaRPr lang="en-US" sz="13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139" y="1331476"/>
            <a:ext cx="4027884" cy="7004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76161" y="2167057"/>
            <a:ext cx="240899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 Customers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5476161" y="2521744"/>
            <a:ext cx="367784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2-5 purchases showing engagement</a:t>
            </a:r>
            <a:endParaRPr lang="en-US" sz="13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023" y="1331476"/>
            <a:ext cx="4027884" cy="7004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504045" y="2167057"/>
            <a:ext cx="218896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 Customers</a:t>
            </a:r>
            <a:endParaRPr lang="en-US" sz="1700" dirty="0"/>
          </a:p>
        </p:txBody>
      </p:sp>
      <p:sp>
        <p:nvSpPr>
          <p:cNvPr id="11" name="Text 6"/>
          <p:cNvSpPr/>
          <p:nvPr/>
        </p:nvSpPr>
        <p:spPr>
          <a:xfrm>
            <a:off x="9504045" y="2521744"/>
            <a:ext cx="3677841" cy="248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5+ purchases, highest lifetime value</a:t>
            </a:r>
            <a:endParaRPr lang="en-US" sz="13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373" y="3249097"/>
            <a:ext cx="7704773" cy="4108966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2712363" y="7388543"/>
            <a:ext cx="175022" cy="175022"/>
          </a:xfrm>
          <a:prstGeom prst="roundRect">
            <a:avLst>
              <a:gd name="adj" fmla="val 10449"/>
            </a:avLst>
          </a:prstGeom>
          <a:solidFill>
            <a:srgbClr val="40320C"/>
          </a:solidFill>
          <a:ln/>
        </p:spPr>
      </p:sp>
      <p:sp>
        <p:nvSpPr>
          <p:cNvPr id="14" name="Text 8"/>
          <p:cNvSpPr/>
          <p:nvPr/>
        </p:nvSpPr>
        <p:spPr>
          <a:xfrm>
            <a:off x="2948345" y="7388543"/>
            <a:ext cx="791647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(5+)</a:t>
            </a:r>
            <a:endParaRPr lang="en-US" sz="1350" dirty="0"/>
          </a:p>
        </p:txBody>
      </p:sp>
      <p:sp>
        <p:nvSpPr>
          <p:cNvPr id="15" name="Shape 9"/>
          <p:cNvSpPr/>
          <p:nvPr/>
        </p:nvSpPr>
        <p:spPr>
          <a:xfrm>
            <a:off x="4383286" y="7388543"/>
            <a:ext cx="175022" cy="175022"/>
          </a:xfrm>
          <a:prstGeom prst="roundRect">
            <a:avLst>
              <a:gd name="adj" fmla="val 10449"/>
            </a:avLst>
          </a:prstGeom>
          <a:solidFill>
            <a:srgbClr val="9D791E"/>
          </a:solidFill>
          <a:ln/>
        </p:spPr>
      </p:sp>
      <p:sp>
        <p:nvSpPr>
          <p:cNvPr id="16" name="Text 10"/>
          <p:cNvSpPr/>
          <p:nvPr/>
        </p:nvSpPr>
        <p:spPr>
          <a:xfrm>
            <a:off x="4619268" y="7388543"/>
            <a:ext cx="1248847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Returning (2-5)</a:t>
            </a:r>
            <a:endParaRPr lang="en-US" sz="1350" dirty="0"/>
          </a:p>
        </p:txBody>
      </p:sp>
      <p:sp>
        <p:nvSpPr>
          <p:cNvPr id="17" name="Shape 11"/>
          <p:cNvSpPr/>
          <p:nvPr/>
        </p:nvSpPr>
        <p:spPr>
          <a:xfrm>
            <a:off x="6511409" y="7388543"/>
            <a:ext cx="175022" cy="175022"/>
          </a:xfrm>
          <a:prstGeom prst="roundRect">
            <a:avLst>
              <a:gd name="adj" fmla="val 10449"/>
            </a:avLst>
          </a:prstGeom>
          <a:solidFill>
            <a:srgbClr val="DDB44C"/>
          </a:solidFill>
          <a:ln/>
        </p:spPr>
      </p:sp>
      <p:sp>
        <p:nvSpPr>
          <p:cNvPr id="18" name="Text 12"/>
          <p:cNvSpPr/>
          <p:nvPr/>
        </p:nvSpPr>
        <p:spPr>
          <a:xfrm>
            <a:off x="6747391" y="7388543"/>
            <a:ext cx="582216" cy="175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 (1)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9412962" y="4724876"/>
            <a:ext cx="3951446" cy="4964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buyers with 5+ purchases show significantly higher subscription rates</a:t>
            </a:r>
            <a:endParaRPr lang="en-US" sz="1350" dirty="0"/>
          </a:p>
        </p:txBody>
      </p:sp>
      <p:sp>
        <p:nvSpPr>
          <p:cNvPr id="20" name="Text 14"/>
          <p:cNvSpPr/>
          <p:nvPr/>
        </p:nvSpPr>
        <p:spPr>
          <a:xfrm>
            <a:off x="9412962" y="5343049"/>
            <a:ext cx="3951446" cy="744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Loyalty programs effectively convert frequent shoppers into subscribers, creating predictable revenue streams.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8667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Distribution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7945"/>
            <a:ext cx="3546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Age Group Performance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89089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contribution varies significantly across age demographics, revealing key target segments.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81870"/>
            <a:ext cx="4205168" cy="2177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26-35 age group: highest revenue contributors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36-45 segment: strong purchasing power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18-25 group: price-sensitive, discount-driven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319695"/>
            <a:ext cx="8284131" cy="46390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12213"/>
            <a:ext cx="5940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74620"/>
            <a:ext cx="3090505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51084" y="2931914"/>
            <a:ext cx="257591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Analytics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776663"/>
            <a:ext cx="257591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Gender, age group, and category breakdowns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674620"/>
            <a:ext cx="3090624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68403" y="2931914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Insights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68403" y="3776663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 vs. non-subscriber spending comparison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674620"/>
            <a:ext cx="3090624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85842" y="2931914"/>
            <a:ext cx="257603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Performance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85842" y="3776663"/>
            <a:ext cx="25760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 rankings and top-rated items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674620"/>
            <a:ext cx="3090624" cy="2448044"/>
          </a:xfrm>
          <a:prstGeom prst="roundRect">
            <a:avLst>
              <a:gd name="adj" fmla="val 3892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003280" y="2931914"/>
            <a:ext cx="257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 Impact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003280" y="3422333"/>
            <a:ext cx="257603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Promotional effectiveness and margin analysis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349478"/>
            <a:ext cx="6407944" cy="1367909"/>
          </a:xfrm>
          <a:prstGeom prst="roundRect">
            <a:avLst>
              <a:gd name="adj" fmla="val 696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1084" y="5606772"/>
            <a:ext cx="29260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09719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New, Returning, and Loyal buyer overview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349478"/>
            <a:ext cx="6408063" cy="1367909"/>
          </a:xfrm>
          <a:prstGeom prst="roundRect">
            <a:avLst>
              <a:gd name="adj" fmla="val 6964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85842" y="56067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Analysis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85842" y="609719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 vs. Express purchase patterns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2026-02-06T17:24:50Z</dcterms:created>
  <dcterms:modified xsi:type="dcterms:W3CDTF">2026-02-06T17:24:50Z</dcterms:modified>
</cp:coreProperties>
</file>